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0" d="100"/>
          <a:sy n="40" d="100"/>
        </p:scale>
        <p:origin x="86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97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entefilosofica.com/2010/10/la-euforia-sin-drogas.html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1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Introducción a las Drogas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Las drogas son sustancias químicas que afectan el funcionamiento del cerebro y el cuerpo. Pueden tener efectos positivos o negativos, dependiendo de la sustancia, la dosis y la persona.</a:t>
            </a:r>
            <a:endParaRPr lang="en-US" sz="1786" dirty="0"/>
          </a:p>
        </p:txBody>
      </p:sp>
      <p:sp>
        <p:nvSpPr>
          <p:cNvPr id="8" name="Text 4"/>
          <p:cNvSpPr/>
          <p:nvPr/>
        </p:nvSpPr>
        <p:spPr>
          <a:xfrm>
            <a:off x="924044" y="5886093"/>
            <a:ext cx="10239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1270040" y="5736550"/>
            <a:ext cx="2489121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2233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A0446B8-54C7-D07F-9C6B-3E98D1F10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5400000">
            <a:off x="7884277" y="1403386"/>
            <a:ext cx="7959959" cy="52766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1"/>
          <p:cNvSpPr/>
          <p:nvPr/>
        </p:nvSpPr>
        <p:spPr>
          <a:xfrm>
            <a:off x="793790" y="2539960"/>
            <a:ext cx="859595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Tipos de Drogas y Sus Efectos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Depresores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Como el alcohol, los sedantes y los opiáceos. Estos disminuyen la actividad del cerebro y el cuerpo.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Estimulantes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Como la cocaína, la metanfetamina y la nicotina. Estas sustancias aceleran el ritmo cardíaco y la respiración.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Alucinógenos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Como el LSD, la psilocibina y la ketamina. Estas drogas alteran la percepción de la realidad.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3543" y="3319463"/>
            <a:ext cx="8323540" cy="646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7"/>
              </a:lnSpc>
              <a:buNone/>
            </a:pPr>
            <a:r>
              <a:rPr lang="en-US" sz="406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Causas del Consumo de Drogas</a:t>
            </a:r>
            <a:endParaRPr lang="en-US" sz="4069" dirty="0"/>
          </a:p>
        </p:txBody>
      </p:sp>
      <p:sp>
        <p:nvSpPr>
          <p:cNvPr id="6" name="Shape 2"/>
          <p:cNvSpPr/>
          <p:nvPr/>
        </p:nvSpPr>
        <p:spPr>
          <a:xfrm>
            <a:off x="723543" y="4508063"/>
            <a:ext cx="465058" cy="46505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Text 3"/>
          <p:cNvSpPr/>
          <p:nvPr/>
        </p:nvSpPr>
        <p:spPr>
          <a:xfrm>
            <a:off x="890468" y="4585573"/>
            <a:ext cx="131207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2"/>
              </a:lnSpc>
              <a:buNone/>
            </a:pPr>
            <a:r>
              <a:rPr lang="en-US" sz="244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442" dirty="0"/>
          </a:p>
        </p:txBody>
      </p:sp>
      <p:sp>
        <p:nvSpPr>
          <p:cNvPr id="8" name="Text 4"/>
          <p:cNvSpPr/>
          <p:nvPr/>
        </p:nvSpPr>
        <p:spPr>
          <a:xfrm>
            <a:off x="1395293" y="4508063"/>
            <a:ext cx="258401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Presión Social</a:t>
            </a:r>
            <a:endParaRPr lang="en-US" sz="2035" dirty="0"/>
          </a:p>
        </p:txBody>
      </p:sp>
      <p:sp>
        <p:nvSpPr>
          <p:cNvPr id="9" name="Text 5"/>
          <p:cNvSpPr/>
          <p:nvPr/>
        </p:nvSpPr>
        <p:spPr>
          <a:xfrm>
            <a:off x="1395293" y="4954905"/>
            <a:ext cx="5816560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influencia de amigos o compañeros puede llevar a un individuo a experimentar con drogas.</a:t>
            </a:r>
            <a:endParaRPr lang="en-US" sz="1628" dirty="0"/>
          </a:p>
        </p:txBody>
      </p:sp>
      <p:sp>
        <p:nvSpPr>
          <p:cNvPr id="10" name="Shape 6"/>
          <p:cNvSpPr/>
          <p:nvPr/>
        </p:nvSpPr>
        <p:spPr>
          <a:xfrm>
            <a:off x="7418546" y="4508063"/>
            <a:ext cx="465058" cy="46505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7"/>
          <p:cNvSpPr/>
          <p:nvPr/>
        </p:nvSpPr>
        <p:spPr>
          <a:xfrm>
            <a:off x="7554397" y="4585573"/>
            <a:ext cx="193238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2"/>
              </a:lnSpc>
              <a:buNone/>
            </a:pPr>
            <a:r>
              <a:rPr lang="en-US" sz="244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442" dirty="0"/>
          </a:p>
        </p:txBody>
      </p:sp>
      <p:sp>
        <p:nvSpPr>
          <p:cNvPr id="12" name="Text 8"/>
          <p:cNvSpPr/>
          <p:nvPr/>
        </p:nvSpPr>
        <p:spPr>
          <a:xfrm>
            <a:off x="8090297" y="4508063"/>
            <a:ext cx="2902744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Problemas Personales</a:t>
            </a:r>
            <a:endParaRPr lang="en-US" sz="2035" dirty="0"/>
          </a:p>
        </p:txBody>
      </p:sp>
      <p:sp>
        <p:nvSpPr>
          <p:cNvPr id="13" name="Text 9"/>
          <p:cNvSpPr/>
          <p:nvPr/>
        </p:nvSpPr>
        <p:spPr>
          <a:xfrm>
            <a:off x="8090297" y="4954905"/>
            <a:ext cx="5816560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Factores como la depresión, la ansiedad o el trauma pueden conducir al uso de drogas como forma de automedicación.</a:t>
            </a:r>
            <a:endParaRPr lang="en-US" sz="1628" dirty="0"/>
          </a:p>
        </p:txBody>
      </p:sp>
      <p:sp>
        <p:nvSpPr>
          <p:cNvPr id="14" name="Shape 10"/>
          <p:cNvSpPr/>
          <p:nvPr/>
        </p:nvSpPr>
        <p:spPr>
          <a:xfrm>
            <a:off x="723543" y="6055400"/>
            <a:ext cx="465058" cy="46505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Text 11"/>
          <p:cNvSpPr/>
          <p:nvPr/>
        </p:nvSpPr>
        <p:spPr>
          <a:xfrm>
            <a:off x="859869" y="6132909"/>
            <a:ext cx="192286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2"/>
              </a:lnSpc>
              <a:buNone/>
            </a:pPr>
            <a:r>
              <a:rPr lang="en-US" sz="244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442" dirty="0"/>
          </a:p>
        </p:txBody>
      </p:sp>
      <p:sp>
        <p:nvSpPr>
          <p:cNvPr id="16" name="Text 12"/>
          <p:cNvSpPr/>
          <p:nvPr/>
        </p:nvSpPr>
        <p:spPr>
          <a:xfrm>
            <a:off x="1395293" y="6055400"/>
            <a:ext cx="258401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Curiosidad</a:t>
            </a:r>
            <a:endParaRPr lang="en-US" sz="2035" dirty="0"/>
          </a:p>
        </p:txBody>
      </p:sp>
      <p:sp>
        <p:nvSpPr>
          <p:cNvPr id="17" name="Text 13"/>
          <p:cNvSpPr/>
          <p:nvPr/>
        </p:nvSpPr>
        <p:spPr>
          <a:xfrm>
            <a:off x="1395293" y="6502241"/>
            <a:ext cx="5816560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simple curiosidad o el deseo de experimentar nuevas sensaciones puede llevar a la experimentación con drogas.</a:t>
            </a:r>
            <a:endParaRPr lang="en-US" sz="1628" dirty="0"/>
          </a:p>
        </p:txBody>
      </p:sp>
      <p:sp>
        <p:nvSpPr>
          <p:cNvPr id="18" name="Shape 14"/>
          <p:cNvSpPr/>
          <p:nvPr/>
        </p:nvSpPr>
        <p:spPr>
          <a:xfrm>
            <a:off x="7418546" y="6055400"/>
            <a:ext cx="465058" cy="465058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9" name="Text 15"/>
          <p:cNvSpPr/>
          <p:nvPr/>
        </p:nvSpPr>
        <p:spPr>
          <a:xfrm>
            <a:off x="7549991" y="6132909"/>
            <a:ext cx="202168" cy="310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2"/>
              </a:lnSpc>
              <a:buNone/>
            </a:pPr>
            <a:r>
              <a:rPr lang="en-US" sz="244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442" dirty="0"/>
          </a:p>
        </p:txBody>
      </p:sp>
      <p:sp>
        <p:nvSpPr>
          <p:cNvPr id="20" name="Text 16"/>
          <p:cNvSpPr/>
          <p:nvPr/>
        </p:nvSpPr>
        <p:spPr>
          <a:xfrm>
            <a:off x="8090297" y="6055400"/>
            <a:ext cx="258401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Disponibilidad</a:t>
            </a:r>
            <a:endParaRPr lang="en-US" sz="2035" dirty="0"/>
          </a:p>
        </p:txBody>
      </p:sp>
      <p:sp>
        <p:nvSpPr>
          <p:cNvPr id="21" name="Text 17"/>
          <p:cNvSpPr/>
          <p:nvPr/>
        </p:nvSpPr>
        <p:spPr>
          <a:xfrm>
            <a:off x="8090297" y="6502241"/>
            <a:ext cx="5816560" cy="991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fácil accesibilidad a las drogas puede contribuir a su consumo, especialmente en entornos donde la vigilancia es escasa.</a:t>
            </a:r>
            <a:endParaRPr lang="en-US" sz="162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80435"/>
            <a:ext cx="1148584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Consecuencias del Consumo de Drogas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4529376"/>
            <a:ext cx="130428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7" name="Shape 3"/>
          <p:cNvSpPr/>
          <p:nvPr/>
        </p:nvSpPr>
        <p:spPr>
          <a:xfrm>
            <a:off x="801410" y="453699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4"/>
          <p:cNvSpPr/>
          <p:nvPr/>
        </p:nvSpPr>
        <p:spPr>
          <a:xfrm>
            <a:off x="1028224" y="4680704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Físicas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7545824" y="4680704"/>
            <a:ext cx="60563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Enfermedades del corazón, cáncer, daño al cerebro, problemas respiratorios.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801410" y="555021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7"/>
          <p:cNvSpPr/>
          <p:nvPr/>
        </p:nvSpPr>
        <p:spPr>
          <a:xfrm>
            <a:off x="1028224" y="5693926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Mentales</a:t>
            </a:r>
            <a:endParaRPr lang="en-US" sz="1786" dirty="0"/>
          </a:p>
        </p:txBody>
      </p:sp>
      <p:sp>
        <p:nvSpPr>
          <p:cNvPr id="12" name="Text 8"/>
          <p:cNvSpPr/>
          <p:nvPr/>
        </p:nvSpPr>
        <p:spPr>
          <a:xfrm>
            <a:off x="7545824" y="5693926"/>
            <a:ext cx="60563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Depresión, ansiedad, paranoia, alucinaciones, pérdida de memoria, problemas de concentración.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801410" y="656343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4" name="Text 10"/>
          <p:cNvSpPr/>
          <p:nvPr/>
        </p:nvSpPr>
        <p:spPr>
          <a:xfrm>
            <a:off x="1028224" y="6707148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Sociales</a:t>
            </a:r>
            <a:endParaRPr lang="en-US" sz="1786" dirty="0"/>
          </a:p>
        </p:txBody>
      </p:sp>
      <p:sp>
        <p:nvSpPr>
          <p:cNvPr id="15" name="Text 11"/>
          <p:cNvSpPr/>
          <p:nvPr/>
        </p:nvSpPr>
        <p:spPr>
          <a:xfrm>
            <a:off x="7545824" y="6707148"/>
            <a:ext cx="60563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Problemas con la familia, los amigos y el trabajo, aislamiento social, problemas legales.</a:t>
            </a:r>
            <a:endParaRPr lang="en-US" sz="1786" dirty="0"/>
          </a:p>
        </p:txBody>
      </p:sp>
      <p:pic>
        <p:nvPicPr>
          <p:cNvPr id="1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0428" y="1094542"/>
            <a:ext cx="7403068" cy="509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11"/>
              </a:lnSpc>
              <a:buNone/>
            </a:pPr>
            <a:r>
              <a:rPr lang="en-US" sz="3208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Prevención del Consumo de Drogas</a:t>
            </a:r>
            <a:endParaRPr lang="en-US" sz="3208" dirty="0"/>
          </a:p>
        </p:txBody>
      </p:sp>
      <p:sp>
        <p:nvSpPr>
          <p:cNvPr id="6" name="Shape 2"/>
          <p:cNvSpPr/>
          <p:nvPr/>
        </p:nvSpPr>
        <p:spPr>
          <a:xfrm>
            <a:off x="803434" y="1848207"/>
            <a:ext cx="22860" cy="5286851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Shape 3"/>
          <p:cNvSpPr/>
          <p:nvPr/>
        </p:nvSpPr>
        <p:spPr>
          <a:xfrm>
            <a:off x="975360" y="2203490"/>
            <a:ext cx="570428" cy="22860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Shape 4"/>
          <p:cNvSpPr/>
          <p:nvPr/>
        </p:nvSpPr>
        <p:spPr>
          <a:xfrm>
            <a:off x="631508" y="2031563"/>
            <a:ext cx="366712" cy="36671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5"/>
          <p:cNvSpPr/>
          <p:nvPr/>
        </p:nvSpPr>
        <p:spPr>
          <a:xfrm>
            <a:off x="763072" y="2092643"/>
            <a:ext cx="103465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5"/>
              </a:lnSpc>
              <a:buNone/>
            </a:pPr>
            <a:r>
              <a:rPr lang="en-US" sz="192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1925" dirty="0"/>
          </a:p>
        </p:txBody>
      </p:sp>
      <p:sp>
        <p:nvSpPr>
          <p:cNvPr id="10" name="Text 6"/>
          <p:cNvSpPr/>
          <p:nvPr/>
        </p:nvSpPr>
        <p:spPr>
          <a:xfrm>
            <a:off x="1711285" y="2011085"/>
            <a:ext cx="2037278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5"/>
              </a:lnSpc>
              <a:buNone/>
            </a:pPr>
            <a:r>
              <a:rPr lang="en-US" sz="16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Educación</a:t>
            </a:r>
            <a:endParaRPr lang="en-US" sz="1604" dirty="0"/>
          </a:p>
        </p:txBody>
      </p:sp>
      <p:sp>
        <p:nvSpPr>
          <p:cNvPr id="11" name="Text 7"/>
          <p:cNvSpPr/>
          <p:nvPr/>
        </p:nvSpPr>
        <p:spPr>
          <a:xfrm>
            <a:off x="1711285" y="2363391"/>
            <a:ext cx="6862286" cy="521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3"/>
              </a:lnSpc>
              <a:buNone/>
            </a:pPr>
            <a:r>
              <a:rPr lang="en-US" sz="12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Conocer los riesgos y consecuencias del consumo de drogas es fundamental para la prevención.</a:t>
            </a:r>
            <a:endParaRPr lang="en-US" sz="1283" dirty="0"/>
          </a:p>
        </p:txBody>
      </p:sp>
      <p:sp>
        <p:nvSpPr>
          <p:cNvPr id="12" name="Shape 8"/>
          <p:cNvSpPr/>
          <p:nvPr/>
        </p:nvSpPr>
        <p:spPr>
          <a:xfrm>
            <a:off x="975360" y="3565922"/>
            <a:ext cx="570428" cy="22860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Shape 9"/>
          <p:cNvSpPr/>
          <p:nvPr/>
        </p:nvSpPr>
        <p:spPr>
          <a:xfrm>
            <a:off x="631508" y="3393996"/>
            <a:ext cx="366712" cy="36671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4" name="Text 10"/>
          <p:cNvSpPr/>
          <p:nvPr/>
        </p:nvSpPr>
        <p:spPr>
          <a:xfrm>
            <a:off x="738664" y="3455075"/>
            <a:ext cx="152400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5"/>
              </a:lnSpc>
              <a:buNone/>
            </a:pPr>
            <a:r>
              <a:rPr lang="en-US" sz="192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1925" dirty="0"/>
          </a:p>
        </p:txBody>
      </p:sp>
      <p:sp>
        <p:nvSpPr>
          <p:cNvPr id="15" name="Text 11"/>
          <p:cNvSpPr/>
          <p:nvPr/>
        </p:nvSpPr>
        <p:spPr>
          <a:xfrm>
            <a:off x="1711285" y="3373517"/>
            <a:ext cx="2492693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5"/>
              </a:lnSpc>
              <a:buNone/>
            </a:pPr>
            <a:r>
              <a:rPr lang="en-US" sz="16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Habilidades para la Vida</a:t>
            </a:r>
            <a:endParaRPr lang="en-US" sz="1604" dirty="0"/>
          </a:p>
        </p:txBody>
      </p:sp>
      <p:sp>
        <p:nvSpPr>
          <p:cNvPr id="16" name="Text 12"/>
          <p:cNvSpPr/>
          <p:nvPr/>
        </p:nvSpPr>
        <p:spPr>
          <a:xfrm>
            <a:off x="1711285" y="3725823"/>
            <a:ext cx="6862286" cy="521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3"/>
              </a:lnSpc>
              <a:buNone/>
            </a:pPr>
            <a:r>
              <a:rPr lang="en-US" sz="12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Desarrollar habilidades como la comunicación asertiva, la resolución de conflictos y la gestión del estrés ayuda a afrontar los desafíos de la vida sin recurrir a las drogas.</a:t>
            </a:r>
            <a:endParaRPr lang="en-US" sz="1283" dirty="0"/>
          </a:p>
        </p:txBody>
      </p:sp>
      <p:sp>
        <p:nvSpPr>
          <p:cNvPr id="17" name="Shape 13"/>
          <p:cNvSpPr/>
          <p:nvPr/>
        </p:nvSpPr>
        <p:spPr>
          <a:xfrm>
            <a:off x="975360" y="4928354"/>
            <a:ext cx="570428" cy="22860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8" name="Shape 14"/>
          <p:cNvSpPr/>
          <p:nvPr/>
        </p:nvSpPr>
        <p:spPr>
          <a:xfrm>
            <a:off x="631508" y="4756428"/>
            <a:ext cx="366712" cy="36671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9" name="Text 15"/>
          <p:cNvSpPr/>
          <p:nvPr/>
        </p:nvSpPr>
        <p:spPr>
          <a:xfrm>
            <a:off x="739021" y="4817507"/>
            <a:ext cx="151567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5"/>
              </a:lnSpc>
              <a:buNone/>
            </a:pPr>
            <a:r>
              <a:rPr lang="en-US" sz="192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1925" dirty="0"/>
          </a:p>
        </p:txBody>
      </p:sp>
      <p:sp>
        <p:nvSpPr>
          <p:cNvPr id="20" name="Text 16"/>
          <p:cNvSpPr/>
          <p:nvPr/>
        </p:nvSpPr>
        <p:spPr>
          <a:xfrm>
            <a:off x="1711285" y="4735949"/>
            <a:ext cx="2037278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5"/>
              </a:lnSpc>
              <a:buNone/>
            </a:pPr>
            <a:r>
              <a:rPr lang="en-US" sz="16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Apoyo Familiar</a:t>
            </a:r>
            <a:endParaRPr lang="en-US" sz="1604" dirty="0"/>
          </a:p>
        </p:txBody>
      </p:sp>
      <p:sp>
        <p:nvSpPr>
          <p:cNvPr id="21" name="Text 17"/>
          <p:cNvSpPr/>
          <p:nvPr/>
        </p:nvSpPr>
        <p:spPr>
          <a:xfrm>
            <a:off x="1711285" y="5088255"/>
            <a:ext cx="6862286" cy="521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3"/>
              </a:lnSpc>
              <a:buNone/>
            </a:pPr>
            <a:r>
              <a:rPr lang="en-US" sz="12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Una familia que ofrece amor, apoyo y comunicación abierta puede ser un factor protector contra el consumo de drogas.</a:t>
            </a:r>
            <a:endParaRPr lang="en-US" sz="1283" dirty="0"/>
          </a:p>
        </p:txBody>
      </p:sp>
      <p:sp>
        <p:nvSpPr>
          <p:cNvPr id="22" name="Shape 18"/>
          <p:cNvSpPr/>
          <p:nvPr/>
        </p:nvSpPr>
        <p:spPr>
          <a:xfrm>
            <a:off x="975360" y="6290786"/>
            <a:ext cx="570428" cy="22860"/>
          </a:xfrm>
          <a:prstGeom prst="roundRect">
            <a:avLst>
              <a:gd name="adj" fmla="val 106949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3" name="Shape 19"/>
          <p:cNvSpPr/>
          <p:nvPr/>
        </p:nvSpPr>
        <p:spPr>
          <a:xfrm>
            <a:off x="631508" y="6118860"/>
            <a:ext cx="366712" cy="36671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4" name="Text 20"/>
          <p:cNvSpPr/>
          <p:nvPr/>
        </p:nvSpPr>
        <p:spPr>
          <a:xfrm>
            <a:off x="735092" y="6179939"/>
            <a:ext cx="159425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5"/>
              </a:lnSpc>
              <a:buNone/>
            </a:pPr>
            <a:r>
              <a:rPr lang="en-US" sz="192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1925" dirty="0"/>
          </a:p>
        </p:txBody>
      </p:sp>
      <p:sp>
        <p:nvSpPr>
          <p:cNvPr id="25" name="Text 21"/>
          <p:cNvSpPr/>
          <p:nvPr/>
        </p:nvSpPr>
        <p:spPr>
          <a:xfrm>
            <a:off x="1711285" y="6098381"/>
            <a:ext cx="2037278" cy="2545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5"/>
              </a:lnSpc>
              <a:buNone/>
            </a:pPr>
            <a:r>
              <a:rPr lang="en-US" sz="1604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Entorno Seguro</a:t>
            </a:r>
            <a:endParaRPr lang="en-US" sz="1604" dirty="0"/>
          </a:p>
        </p:txBody>
      </p:sp>
      <p:sp>
        <p:nvSpPr>
          <p:cNvPr id="26" name="Text 22"/>
          <p:cNvSpPr/>
          <p:nvPr/>
        </p:nvSpPr>
        <p:spPr>
          <a:xfrm>
            <a:off x="1711285" y="6450687"/>
            <a:ext cx="6862286" cy="521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53"/>
              </a:lnSpc>
              <a:buNone/>
            </a:pPr>
            <a:r>
              <a:rPr lang="en-US" sz="12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Reducir la disponibilidad de drogas y crear entornos seguros y saludables puede reducir el riesgo de consumo.</a:t>
            </a:r>
            <a:endParaRPr lang="en-US" sz="128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753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1043" y="3141821"/>
            <a:ext cx="7640241" cy="6437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70"/>
              </a:lnSpc>
              <a:buNone/>
            </a:pPr>
            <a:r>
              <a:rPr lang="en-US" sz="405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Lugares de Apoyo y Recursos</a:t>
            </a:r>
            <a:endParaRPr lang="en-US" sz="4056" dirty="0"/>
          </a:p>
        </p:txBody>
      </p:sp>
      <p:sp>
        <p:nvSpPr>
          <p:cNvPr id="6" name="Shape 2"/>
          <p:cNvSpPr/>
          <p:nvPr/>
        </p:nvSpPr>
        <p:spPr>
          <a:xfrm>
            <a:off x="721043" y="4094559"/>
            <a:ext cx="6491168" cy="184606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Text 3"/>
          <p:cNvSpPr/>
          <p:nvPr/>
        </p:nvSpPr>
        <p:spPr>
          <a:xfrm>
            <a:off x="927021" y="4300538"/>
            <a:ext cx="3421142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Centros de Rehabilitación</a:t>
            </a:r>
            <a:endParaRPr lang="en-US" sz="2028" dirty="0"/>
          </a:p>
        </p:txBody>
      </p:sp>
      <p:sp>
        <p:nvSpPr>
          <p:cNvPr id="8" name="Text 4"/>
          <p:cNvSpPr/>
          <p:nvPr/>
        </p:nvSpPr>
        <p:spPr>
          <a:xfrm>
            <a:off x="927021" y="4745950"/>
            <a:ext cx="6079212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Ofrecen programas de tratamiento para ayudar a las personas a superar la adicción.</a:t>
            </a:r>
            <a:endParaRPr lang="en-US" sz="1622" dirty="0"/>
          </a:p>
        </p:txBody>
      </p:sp>
      <p:sp>
        <p:nvSpPr>
          <p:cNvPr id="9" name="Shape 5"/>
          <p:cNvSpPr/>
          <p:nvPr/>
        </p:nvSpPr>
        <p:spPr>
          <a:xfrm>
            <a:off x="7418189" y="4094559"/>
            <a:ext cx="6491168" cy="184606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Text 6"/>
          <p:cNvSpPr/>
          <p:nvPr/>
        </p:nvSpPr>
        <p:spPr>
          <a:xfrm>
            <a:off x="7624167" y="4300538"/>
            <a:ext cx="2575322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Grupos de Apoyo</a:t>
            </a:r>
            <a:endParaRPr lang="en-US" sz="2028" dirty="0"/>
          </a:p>
        </p:txBody>
      </p:sp>
      <p:sp>
        <p:nvSpPr>
          <p:cNvPr id="11" name="Text 7"/>
          <p:cNvSpPr/>
          <p:nvPr/>
        </p:nvSpPr>
        <p:spPr>
          <a:xfrm>
            <a:off x="7624167" y="4745950"/>
            <a:ext cx="6079212" cy="988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Proporcionan un espacio seguro para compartir experiencias y recibir apoyo de personas que comprenden la lucha contra la adicción.</a:t>
            </a:r>
            <a:endParaRPr lang="en-US" sz="1622" dirty="0"/>
          </a:p>
        </p:txBody>
      </p:sp>
      <p:sp>
        <p:nvSpPr>
          <p:cNvPr id="12" name="Shape 8"/>
          <p:cNvSpPr/>
          <p:nvPr/>
        </p:nvSpPr>
        <p:spPr>
          <a:xfrm>
            <a:off x="721043" y="614660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Text 9"/>
          <p:cNvSpPr/>
          <p:nvPr/>
        </p:nvSpPr>
        <p:spPr>
          <a:xfrm>
            <a:off x="927021" y="6352580"/>
            <a:ext cx="2575322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Líneas de Ayuda</a:t>
            </a:r>
            <a:endParaRPr lang="en-US" sz="2028" dirty="0"/>
          </a:p>
        </p:txBody>
      </p:sp>
      <p:sp>
        <p:nvSpPr>
          <p:cNvPr id="14" name="Text 10"/>
          <p:cNvSpPr/>
          <p:nvPr/>
        </p:nvSpPr>
        <p:spPr>
          <a:xfrm>
            <a:off x="927021" y="6797993"/>
            <a:ext cx="6079212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Ofrecen asesoramiento, información y apoyo telefónico las 24 horas del día, los 7 días de la semana.</a:t>
            </a:r>
            <a:endParaRPr lang="en-US" sz="1622" dirty="0"/>
          </a:p>
        </p:txBody>
      </p:sp>
      <p:sp>
        <p:nvSpPr>
          <p:cNvPr id="15" name="Shape 11"/>
          <p:cNvSpPr/>
          <p:nvPr/>
        </p:nvSpPr>
        <p:spPr>
          <a:xfrm>
            <a:off x="7418189" y="6146602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2"/>
          <p:cNvSpPr/>
          <p:nvPr/>
        </p:nvSpPr>
        <p:spPr>
          <a:xfrm>
            <a:off x="7624167" y="6352580"/>
            <a:ext cx="2919412" cy="3218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02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Centros Comunitarios</a:t>
            </a:r>
            <a:endParaRPr lang="en-US" sz="2028" dirty="0"/>
          </a:p>
        </p:txBody>
      </p:sp>
      <p:sp>
        <p:nvSpPr>
          <p:cNvPr id="17" name="Text 13"/>
          <p:cNvSpPr/>
          <p:nvPr/>
        </p:nvSpPr>
        <p:spPr>
          <a:xfrm>
            <a:off x="7624167" y="6797993"/>
            <a:ext cx="6079212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Organizan actividades y programas para promover la salud mental y la prevención del consumo de drogas.</a:t>
            </a:r>
            <a:endParaRPr lang="en-US" sz="162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9703" y="561142"/>
            <a:ext cx="7717393" cy="1910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15"/>
              </a:lnSpc>
              <a:buNone/>
            </a:pPr>
            <a:r>
              <a:rPr lang="en-US" sz="401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Cómo Identificar y Ayudar a Alguien con Problemas de Drogas</a:t>
            </a:r>
            <a:endParaRPr lang="en-US" sz="401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703" y="2777014"/>
            <a:ext cx="1018937" cy="163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24274" y="2980730"/>
            <a:ext cx="2547461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7"/>
              </a:lnSpc>
              <a:buNone/>
            </a:pPr>
            <a:r>
              <a:rPr lang="en-US" sz="200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Observar Cambios</a:t>
            </a:r>
            <a:endParaRPr lang="en-US" sz="2006" dirty="0"/>
          </a:p>
        </p:txBody>
      </p:sp>
      <p:sp>
        <p:nvSpPr>
          <p:cNvPr id="8" name="Text 3"/>
          <p:cNvSpPr/>
          <p:nvPr/>
        </p:nvSpPr>
        <p:spPr>
          <a:xfrm>
            <a:off x="7524274" y="3421499"/>
            <a:ext cx="639282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8"/>
              </a:lnSpc>
              <a:buNone/>
            </a:pPr>
            <a:r>
              <a:rPr lang="en-US" sz="160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Cambios en el comportamiento, el físico, el estado de ánimo, la higiene, la personalidad.</a:t>
            </a:r>
            <a:endParaRPr lang="en-US" sz="160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703" y="4407456"/>
            <a:ext cx="1018937" cy="163044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24274" y="4611172"/>
            <a:ext cx="2935486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7"/>
              </a:lnSpc>
              <a:buNone/>
            </a:pPr>
            <a:r>
              <a:rPr lang="en-US" sz="200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Comunicación Abierta</a:t>
            </a:r>
            <a:endParaRPr lang="en-US" sz="2006" dirty="0"/>
          </a:p>
        </p:txBody>
      </p:sp>
      <p:sp>
        <p:nvSpPr>
          <p:cNvPr id="11" name="Text 5"/>
          <p:cNvSpPr/>
          <p:nvPr/>
        </p:nvSpPr>
        <p:spPr>
          <a:xfrm>
            <a:off x="7524274" y="5051941"/>
            <a:ext cx="639282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8"/>
              </a:lnSpc>
              <a:buNone/>
            </a:pPr>
            <a:r>
              <a:rPr lang="en-US" sz="160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Hablar con la persona de manera respetuosa y comprensiva, expresando preocupación por su bienestar.</a:t>
            </a:r>
            <a:endParaRPr lang="en-US" sz="160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703" y="6037898"/>
            <a:ext cx="1018937" cy="163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24274" y="6241613"/>
            <a:ext cx="3289221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7"/>
              </a:lnSpc>
              <a:buNone/>
            </a:pPr>
            <a:r>
              <a:rPr lang="en-US" sz="200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Buscar Ayuda Profesional</a:t>
            </a:r>
            <a:endParaRPr lang="en-US" sz="2006" dirty="0"/>
          </a:p>
        </p:txBody>
      </p:sp>
      <p:sp>
        <p:nvSpPr>
          <p:cNvPr id="14" name="Text 7"/>
          <p:cNvSpPr/>
          <p:nvPr/>
        </p:nvSpPr>
        <p:spPr>
          <a:xfrm>
            <a:off x="7524274" y="6682383"/>
            <a:ext cx="6392823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8"/>
              </a:lnSpc>
              <a:buNone/>
            </a:pPr>
            <a:r>
              <a:rPr lang="en-US" sz="160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Motivar a la persona a buscar ayuda en centros de rehabilitación o grupos de apoyo.</a:t>
            </a:r>
            <a:endParaRPr lang="en-US" sz="160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Conclusión y Llamado a la Acción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lucha contra la adicción a las drogas es un desafío complejo, pero con información, apoyo y recursos adecuados, la recuperación es posible. Juntos podemos crear un mundo más saludable y libre de drogas.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560</Words>
  <Application>Microsoft Office PowerPoint</Application>
  <PresentationFormat>Personalizado</PresentationFormat>
  <Paragraphs>68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Noto Sans TC</vt:lpstr>
      <vt:lpstr>Sora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Jeshua Gerardo</cp:lastModifiedBy>
  <cp:revision>3</cp:revision>
  <dcterms:created xsi:type="dcterms:W3CDTF">2024-08-26T23:44:45Z</dcterms:created>
  <dcterms:modified xsi:type="dcterms:W3CDTF">2024-08-26T23:50:13Z</dcterms:modified>
</cp:coreProperties>
</file>